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Robot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91">
          <p15:clr>
            <a:srgbClr val="A4A3A4"/>
          </p15:clr>
        </p15:guide>
        <p15:guide id="2" pos="27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>
        <p:guide orient="horz" pos="2891"/>
        <p:guide pos="27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cc02635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5cc02635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440117e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62440117e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1f1bd0a6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61f1bd0a6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1f1bd0a65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61f1bd0a65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2440117ef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62440117ef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2440117e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62440117e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1f1bd0a65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61f1bd0a65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440117e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62440117e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1f1bd0a65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61f1bd0a65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2440117e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62440117e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1f1bd0a6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61f1bd0a6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3fefa7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5cc3fefa7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1f1bd0a6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61f1bd0a6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41cf01f4e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641cf01f4e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41cf01f4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641cf01f4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41cf01f4e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41cf01f4e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440117e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62440117e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2440117e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62440117e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2440117e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62440117e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440117ef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62440117ef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2440117e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62440117ef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2440117ef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62440117ef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2440117ef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62440117ef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ykuBHNnYxKQ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R8guT88-unM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7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watch?v=gF2TN09j0JI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7.png"/><Relationship Id="rId7" Type="http://schemas.openxmlformats.org/officeDocument/2006/relationships/hyperlink" Target="http://www.youtube.com/watch?v=e5E8oaMSk3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7.png"/><Relationship Id="rId7" Type="http://schemas.openxmlformats.org/officeDocument/2006/relationships/hyperlink" Target="http://www.youtube.com/watch?v=8MnQjzDt5H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esero.es/eventos/cansat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esero.es/" TargetMode="External"/><Relationship Id="rId3" Type="http://schemas.openxmlformats.org/officeDocument/2006/relationships/image" Target="../media/image4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 rotWithShape="1">
          <a:blip r:embed="rId3">
            <a:alphaModFix/>
          </a:blip>
          <a:srcRect l="19524" r="9087" b="17300"/>
          <a:stretch/>
        </p:blipFill>
        <p:spPr>
          <a:xfrm>
            <a:off x="3592612" y="2513975"/>
            <a:ext cx="1639325" cy="1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2"/>
          <p:cNvPicPr preferRelativeResize="0"/>
          <p:nvPr/>
        </p:nvPicPr>
        <p:blipFill rotWithShape="1">
          <a:blip r:embed="rId4">
            <a:alphaModFix/>
          </a:blip>
          <a:srcRect t="4952"/>
          <a:stretch/>
        </p:blipFill>
        <p:spPr>
          <a:xfrm>
            <a:off x="1590037" y="361312"/>
            <a:ext cx="5644476" cy="7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2"/>
          <p:cNvPicPr preferRelativeResize="0"/>
          <p:nvPr/>
        </p:nvPicPr>
        <p:blipFill rotWithShape="1">
          <a:blip r:embed="rId5">
            <a:alphaModFix/>
          </a:blip>
          <a:srcRect l="19131" t="9835" r="19390" b="9682"/>
          <a:stretch/>
        </p:blipFill>
        <p:spPr>
          <a:xfrm>
            <a:off x="159724" y="304306"/>
            <a:ext cx="1367250" cy="90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88925" y="510262"/>
            <a:ext cx="1367250" cy="49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2"/>
          <p:cNvCxnSpPr/>
          <p:nvPr/>
        </p:nvCxnSpPr>
        <p:spPr>
          <a:xfrm>
            <a:off x="1335625" y="1404887"/>
            <a:ext cx="615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22"/>
          <p:cNvSpPr txBox="1"/>
          <p:nvPr/>
        </p:nvSpPr>
        <p:spPr>
          <a:xfrm>
            <a:off x="2650375" y="1823972"/>
            <a:ext cx="3523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>
                <a:solidFill>
                  <a:srgbClr val="39A6DE"/>
                </a:solidFill>
              </a:rPr>
              <a:t>CanSat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1446675" y="218900"/>
            <a:ext cx="52959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9A6DE"/>
                </a:solidFill>
              </a:rPr>
              <a:t>Calendario CanSat</a:t>
            </a:r>
            <a:endParaRPr sz="3000" b="1">
              <a:solidFill>
                <a:srgbClr val="39A6D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39A6DE"/>
              </a:solidFill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400" y="1911425"/>
            <a:ext cx="7913761" cy="18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 descr="Un CanSat es la simulación de un proyecto satelital real integrado en el tamaño de una lata de refresco, y la misión que llevará a cabo tras su lanzamiento quedará en manos de cada uno de sus creadores. &#10;&#10;Las misiones mas extendidas de los #CanSat son la recolección de datos a través de sensores y el retorno controlado del CanSat a su punto de lanzamiento.&#10;&#10;Casi 100 alumnos de secundaria, se reunieron en Etopia_ (Centro de Arte y Tecnología) para participar en la fase final del concurso. El viernes se presentaron los proyectos, y el sábado se realizaron los lanzamientos con los cohetes Intruder, de Cosmic Research, en San Gregorio (Acuartelamiento General Quintana) campo de maniobras.&#10;&#10;Éste es el vídeo completo del fin de semana en el que tuvo lugar la final.&#10;&#10;Más información en http://cansat.es" title="Vídeo completo de la final #CanSat201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3163" y="1544010"/>
            <a:ext cx="4517570" cy="338817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1524000" y="611550"/>
            <a:ext cx="52959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9A6DE"/>
                </a:solidFill>
              </a:rPr>
              <a:t>CanSat Spain 2018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487125" y="1625575"/>
            <a:ext cx="3000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18" name="Google Shape;218;p33" descr="Gran ambiente en la primera Edición CanSat Navarra en la que los equipos Laikasat, Cansat Axular y Jesuitas Burgos se han alzado con el primer premio y todos los equipos han presentado propuestas muy interesantes. &#10;&#10;Giro ederrean joan zen lehenbiziko edizioa Los Arcoseko zirkuitoan. Laikasat CanSat Axular eta Jesuitas Burgos garaile izan ziren eta talde guztiek sekulako proiektuak erakutsi zituzten.  &#10;&#10;Info: https://www.pamplonetario.org/es/destacamos/gran-ambiente-en-la-primera-edicion-cansat-navarra-en-la-que-los-equipos-laikasat-cansat-axular-y-jesuitas-burgos-se-han-alzado-con-el-primer-premio&#10;&#10;Agenda cast: https://www.pamplonetario.org/es/agenda/2019-04-14/eventos/i-edicion-cansat-navarra-circuito-de-navarra&#10;&#10;Agenda eus: https://www.pamplonetario.org/eu/agenda/2019-04-14/ekitaldiak/cansat-nafarroa-i-edizioa-nafarroako-zirkuitoan" title="CanSat Navarra - Nafarroa 201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4857" y="1425350"/>
            <a:ext cx="4219534" cy="31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1446675" y="611550"/>
            <a:ext cx="52959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9A6DE"/>
                </a:solidFill>
              </a:rPr>
              <a:t>CanSat Spain 2019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/>
          <p:nvPr/>
        </p:nvSpPr>
        <p:spPr>
          <a:xfrm>
            <a:off x="487125" y="1625575"/>
            <a:ext cx="3000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1764325" y="333200"/>
            <a:ext cx="52959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39A6DE"/>
                </a:solidFill>
              </a:rPr>
              <a:t>CanSat Spain 2020</a:t>
            </a:r>
            <a:endParaRPr sz="3600"/>
          </a:p>
        </p:txBody>
      </p:sp>
      <p:sp>
        <p:nvSpPr>
          <p:cNvPr id="229" name="Google Shape;229;p34"/>
          <p:cNvSpPr txBox="1"/>
          <p:nvPr/>
        </p:nvSpPr>
        <p:spPr>
          <a:xfrm>
            <a:off x="771450" y="1028697"/>
            <a:ext cx="7601100" cy="809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39A6DE"/>
                </a:solidFill>
              </a:rPr>
              <a:t>PARQUE DE LAS CIENCIAS DE GRANADA</a:t>
            </a:r>
            <a:endParaRPr sz="2400" b="1">
              <a:solidFill>
                <a:srgbClr val="39A6DE"/>
              </a:solidFill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5000" y="1905000"/>
            <a:ext cx="5334000" cy="2857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/>
        </p:nvSpPr>
        <p:spPr>
          <a:xfrm>
            <a:off x="487125" y="1625575"/>
            <a:ext cx="3000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5">
            <a:alphaModFix/>
          </a:blip>
          <a:srcRect t="15626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/>
        </p:nvSpPr>
        <p:spPr>
          <a:xfrm>
            <a:off x="1935752" y="2203050"/>
            <a:ext cx="52725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3000" b="1">
                <a:solidFill>
                  <a:srgbClr val="FFFFFF"/>
                </a:solidFill>
              </a:rPr>
              <a:t>Final Europea CanSat 2019</a:t>
            </a:r>
            <a:endParaRPr sz="3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 rotWithShape="1">
          <a:blip r:embed="rId6">
            <a:alphaModFix/>
          </a:blip>
          <a:srcRect t="4952" r="62753"/>
          <a:stretch/>
        </p:blipFill>
        <p:spPr>
          <a:xfrm>
            <a:off x="90000" y="127371"/>
            <a:ext cx="1357200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8100" y="127375"/>
            <a:ext cx="1042450" cy="6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6"/>
          <p:cNvPicPr preferRelativeResize="0"/>
          <p:nvPr/>
        </p:nvPicPr>
        <p:blipFill rotWithShape="1">
          <a:blip r:embed="rId3">
            <a:alphaModFix/>
          </a:blip>
          <a:srcRect r="13755"/>
          <a:stretch/>
        </p:blipFill>
        <p:spPr>
          <a:xfrm>
            <a:off x="4485525" y="968850"/>
            <a:ext cx="4658400" cy="4190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 rotWithShape="1">
          <a:blip r:embed="rId5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487125" y="1625575"/>
            <a:ext cx="3000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1522538" y="384413"/>
            <a:ext cx="51072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500" b="1">
                <a:solidFill>
                  <a:srgbClr val="39A6DE"/>
                </a:solidFill>
              </a:rPr>
              <a:t>Final Europea CanSat 2019</a:t>
            </a:r>
            <a:endParaRPr sz="2500" b="1" i="0" u="none" strike="noStrike" cap="none">
              <a:solidFill>
                <a:srgbClr val="39A6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7813" y="1197900"/>
            <a:ext cx="1855483" cy="29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1641" y="968850"/>
            <a:ext cx="5586600" cy="4190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 rotWithShape="1">
          <a:blip r:embed="rId9">
            <a:alphaModFix/>
          </a:blip>
          <a:srcRect t="5571"/>
          <a:stretch/>
        </p:blipFill>
        <p:spPr>
          <a:xfrm>
            <a:off x="0" y="968850"/>
            <a:ext cx="3327900" cy="4190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7"/>
          <p:cNvPicPr preferRelativeResize="0"/>
          <p:nvPr/>
        </p:nvPicPr>
        <p:blipFill rotWithShape="1">
          <a:blip r:embed="rId3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/>
        </p:nvSpPr>
        <p:spPr>
          <a:xfrm>
            <a:off x="487125" y="1625575"/>
            <a:ext cx="3000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1522525" y="400475"/>
            <a:ext cx="51072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3000" b="1">
                <a:solidFill>
                  <a:srgbClr val="39A6DE"/>
                </a:solidFill>
              </a:rPr>
              <a:t>Final Europea CanSat 2019</a:t>
            </a:r>
            <a:endParaRPr sz="3000" b="1" i="0" u="none" strike="noStrike" cap="none">
              <a:solidFill>
                <a:srgbClr val="39A6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5">
            <a:alphaModFix/>
          </a:blip>
          <a:srcRect l="7220" t="14986" r="13865" b="7481"/>
          <a:stretch/>
        </p:blipFill>
        <p:spPr>
          <a:xfrm>
            <a:off x="638175" y="1138000"/>
            <a:ext cx="2477700" cy="365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 rotWithShape="1">
          <a:blip r:embed="rId6">
            <a:alphaModFix/>
          </a:blip>
          <a:srcRect l="28656" t="16813" r="18018" b="7959"/>
          <a:stretch/>
        </p:blipFill>
        <p:spPr>
          <a:xfrm>
            <a:off x="3524250" y="1137875"/>
            <a:ext cx="4726500" cy="365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933450" y="1860975"/>
            <a:ext cx="6943800" cy="17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3000" b="1">
                <a:solidFill>
                  <a:srgbClr val="39A6DE"/>
                </a:solidFill>
              </a:rPr>
              <a:t>Equipos Españoles Seleccionados para la Competición Europea</a:t>
            </a:r>
            <a:endParaRPr sz="3000" b="1">
              <a:solidFill>
                <a:srgbClr val="39A6DE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000" b="1" i="0" u="none" strike="noStrike" cap="none">
              <a:solidFill>
                <a:srgbClr val="39A6D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/>
        </p:nvSpPr>
        <p:spPr>
          <a:xfrm>
            <a:off x="1446675" y="127425"/>
            <a:ext cx="53541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400" b="1">
                <a:solidFill>
                  <a:srgbClr val="39A6DE"/>
                </a:solidFill>
              </a:rPr>
              <a:t>Equipos Seleccionados</a:t>
            </a:r>
            <a:endParaRPr sz="2400" b="1">
              <a:solidFill>
                <a:srgbClr val="39A6DE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400" b="1">
                <a:solidFill>
                  <a:srgbClr val="39A6DE"/>
                </a:solidFill>
              </a:rPr>
              <a:t>CanSat 2017</a:t>
            </a:r>
            <a:endParaRPr sz="2400" b="1" i="0" u="none" strike="noStrike" cap="none">
              <a:solidFill>
                <a:srgbClr val="39A6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 descr="Cut version of the streaming made by La Burgonata Espacial from Bremen. CanSat Competition of 2017.&#10;&#10;https://burgosat.tk/es/acerca-de/" title="CanSat 2017 La Burgoneta Espacial | Live Spain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3800" y="1238325"/>
            <a:ext cx="4252433" cy="31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834000" y="3834675"/>
            <a:ext cx="2727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73763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73763"/>
                </a:solidFill>
              </a:rPr>
              <a:t>1rd prize european contest: Team La Burgoneta Espacial, Madrid, Spain. 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590" y="1299750"/>
            <a:ext cx="3709800" cy="2473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4303800" y="4512200"/>
            <a:ext cx="42525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Recogida de Datos del equipo en la final europea.</a:t>
            </a:r>
            <a:endParaRPr>
              <a:solidFill>
                <a:srgbClr val="073763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Bremen, 2017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6500" y="2929400"/>
            <a:ext cx="1110900" cy="11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/>
          <p:nvPr/>
        </p:nvSpPr>
        <p:spPr>
          <a:xfrm>
            <a:off x="650950" y="3861475"/>
            <a:ext cx="30000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73763"/>
                </a:solidFill>
              </a:rPr>
              <a:t>3rd prize european contest: Team CanSat Axular, Axular Lizeoa, Spain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000" y="1312350"/>
            <a:ext cx="3777900" cy="251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1446675" y="127425"/>
            <a:ext cx="53541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700" b="1">
                <a:solidFill>
                  <a:srgbClr val="39A6DE"/>
                </a:solidFill>
              </a:rPr>
              <a:t>Equipos Seleccionados</a:t>
            </a:r>
            <a:endParaRPr sz="2700" b="1">
              <a:solidFill>
                <a:srgbClr val="39A6DE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700" b="1">
                <a:solidFill>
                  <a:srgbClr val="39A6DE"/>
                </a:solidFill>
              </a:rPr>
              <a:t>CanSat 2018</a:t>
            </a:r>
            <a:endParaRPr sz="2700" b="1" i="0" u="none" strike="noStrike" cap="none">
              <a:solidFill>
                <a:srgbClr val="39A6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40" descr="Presentación de resultados Cansat Axular 2017. &#10;Cansat Axular taldeak 2017ko lehiakentan egindako aurkezpena" title="CansatAxular presentación /aurkezpena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2275" y="1193925"/>
            <a:ext cx="4219534" cy="31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/>
        </p:nvSpPr>
        <p:spPr>
          <a:xfrm>
            <a:off x="4412275" y="4358575"/>
            <a:ext cx="42195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Presentación de resultados del equipo español ‘Team CanSat Axular’</a:t>
            </a:r>
            <a:endParaRPr>
              <a:solidFill>
                <a:srgbClr val="073763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73763"/>
                </a:solidFill>
              </a:rPr>
              <a:t>. 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0975" y="246186"/>
            <a:ext cx="1124173" cy="40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/>
        </p:nvSpPr>
        <p:spPr>
          <a:xfrm>
            <a:off x="5604950" y="1092775"/>
            <a:ext cx="34206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3600" b="1">
                <a:solidFill>
                  <a:srgbClr val="39A6DE"/>
                </a:solidFill>
              </a:rPr>
              <a:t>¿Qués es un CanSat?</a:t>
            </a:r>
            <a:endParaRPr sz="3600" b="1" i="0" u="none" strike="noStrike" cap="none">
              <a:solidFill>
                <a:srgbClr val="39A6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5604950" y="2823900"/>
            <a:ext cx="3280200" cy="19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">
                <a:solidFill>
                  <a:srgbClr val="39A6DE"/>
                </a:solidFill>
              </a:rPr>
              <a:t>Es un satélite, integrado dentro de una lata de refresco. </a:t>
            </a:r>
            <a:endParaRPr>
              <a:solidFill>
                <a:srgbClr val="39A6DE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>
              <a:solidFill>
                <a:srgbClr val="39A6DE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">
                <a:solidFill>
                  <a:srgbClr val="39A6DE"/>
                </a:solidFill>
              </a:rPr>
              <a:t>El satélite se lanza mediante un cohete hasta una altura de 1 km. Mientras vuelve a tierra debe recoger datos de presión atmosférica, temperatura y una misión extra que elige el equipo.</a:t>
            </a:r>
            <a:endParaRPr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3"/>
          <p:cNvPicPr preferRelativeResize="0"/>
          <p:nvPr/>
        </p:nvPicPr>
        <p:blipFill rotWithShape="1">
          <a:blip r:embed="rId4">
            <a:alphaModFix/>
          </a:blip>
          <a:srcRect t="4952" r="62753"/>
          <a:stretch/>
        </p:blipFill>
        <p:spPr>
          <a:xfrm>
            <a:off x="90000" y="127371"/>
            <a:ext cx="1357200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 rotWithShape="1">
          <a:blip r:embed="rId5">
            <a:alphaModFix/>
          </a:blip>
          <a:srcRect l="16272" r="12886"/>
          <a:stretch/>
        </p:blipFill>
        <p:spPr>
          <a:xfrm>
            <a:off x="0" y="0"/>
            <a:ext cx="5465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3050" y="174863"/>
            <a:ext cx="894067" cy="5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3"/>
          <p:cNvPicPr preferRelativeResize="0"/>
          <p:nvPr/>
        </p:nvPicPr>
        <p:blipFill rotWithShape="1">
          <a:blip r:embed="rId4">
            <a:alphaModFix/>
          </a:blip>
          <a:srcRect t="4952" r="62753"/>
          <a:stretch/>
        </p:blipFill>
        <p:spPr>
          <a:xfrm>
            <a:off x="5027968" y="220633"/>
            <a:ext cx="1357200" cy="4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 rotWithShape="1">
          <a:blip r:embed="rId6">
            <a:alphaModFix/>
          </a:blip>
          <a:srcRect t="18817" r="27849"/>
          <a:stretch/>
        </p:blipFill>
        <p:spPr>
          <a:xfrm>
            <a:off x="733425" y="1461300"/>
            <a:ext cx="2694252" cy="21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/>
        </p:nvSpPr>
        <p:spPr>
          <a:xfrm>
            <a:off x="525225" y="3625825"/>
            <a:ext cx="3000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73763"/>
                </a:solidFill>
              </a:rPr>
              <a:t>Highest Technical Achievement european contest: </a:t>
            </a:r>
            <a:endParaRPr b="1">
              <a:solidFill>
                <a:srgbClr val="073763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73763"/>
                </a:solidFill>
              </a:rPr>
              <a:t>Team Iturramasat, Navarra, Spain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1446675" y="127425"/>
            <a:ext cx="53541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3000" b="1">
                <a:solidFill>
                  <a:srgbClr val="39A6DE"/>
                </a:solidFill>
              </a:rPr>
              <a:t>Equipos Seleccionados</a:t>
            </a:r>
            <a:endParaRPr sz="3000" b="1">
              <a:solidFill>
                <a:srgbClr val="39A6DE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3000" b="1">
                <a:solidFill>
                  <a:srgbClr val="39A6DE"/>
                </a:solidFill>
              </a:rPr>
              <a:t>CanSat 2018</a:t>
            </a:r>
            <a:endParaRPr sz="3000" b="1" i="0" u="none" strike="noStrike" cap="none">
              <a:solidFill>
                <a:srgbClr val="39A6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1" descr="European CanSat Competition 2019&#10;Highest Technical Achievement" title="07 Final video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4325" y="11610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 txBox="1"/>
          <p:nvPr/>
        </p:nvSpPr>
        <p:spPr>
          <a:xfrm>
            <a:off x="4104075" y="4590000"/>
            <a:ext cx="42525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Video Presentación del Proyecto iturramasat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2640188" y="331325"/>
            <a:ext cx="2871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3000" b="1" u="sng">
                <a:solidFill>
                  <a:srgbClr val="39A6DE"/>
                </a:solidFill>
                <a:hlinkClick r:id="rId6"/>
              </a:rPr>
              <a:t>WEB CANSAT</a:t>
            </a:r>
            <a:endParaRPr sz="3000" b="1" i="0" u="none" strike="noStrike" cap="none">
              <a:solidFill>
                <a:srgbClr val="39A6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450" y="974225"/>
            <a:ext cx="4720499" cy="386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2826" y="1211549"/>
            <a:ext cx="3603076" cy="33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3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9725" y="678850"/>
            <a:ext cx="9144000" cy="4226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4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 rotWithShape="1">
          <a:blip r:embed="rId4">
            <a:alphaModFix/>
          </a:blip>
          <a:srcRect l="19554" t="11197" r="16584"/>
          <a:stretch/>
        </p:blipFill>
        <p:spPr>
          <a:xfrm rot="494126">
            <a:off x="3614426" y="1264682"/>
            <a:ext cx="2957263" cy="3449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0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 rotWithShape="1">
          <a:blip r:embed="rId6">
            <a:alphaModFix/>
          </a:blip>
          <a:srcRect l="19131" t="9835" r="19390" b="9682"/>
          <a:stretch/>
        </p:blipFill>
        <p:spPr>
          <a:xfrm>
            <a:off x="6714688" y="206798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4"/>
          <p:cNvPicPr preferRelativeResize="0"/>
          <p:nvPr/>
        </p:nvPicPr>
        <p:blipFill rotWithShape="1">
          <a:blip r:embed="rId7">
            <a:alphaModFix/>
          </a:blip>
          <a:srcRect t="4952"/>
          <a:stretch/>
        </p:blipFill>
        <p:spPr>
          <a:xfrm>
            <a:off x="2061775" y="127375"/>
            <a:ext cx="4564501" cy="6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 txBox="1"/>
          <p:nvPr/>
        </p:nvSpPr>
        <p:spPr>
          <a:xfrm>
            <a:off x="7099450" y="4180950"/>
            <a:ext cx="19353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" sz="2400" u="sng">
                <a:solidFill>
                  <a:srgbClr val="39A6DE"/>
                </a:solidFill>
                <a:hlinkClick r:id="rId8"/>
              </a:rPr>
              <a:t>esero.es</a:t>
            </a:r>
            <a:endParaRPr sz="2400">
              <a:solidFill>
                <a:srgbClr val="39A6DE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" sz="2400">
                <a:solidFill>
                  <a:srgbClr val="39A6DE"/>
                </a:solidFill>
              </a:rPr>
              <a:t>@EseroSp</a:t>
            </a:r>
            <a:endParaRPr sz="2400">
              <a:solidFill>
                <a:srgbClr val="39A6DE"/>
              </a:solidFill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5710800" y="1244100"/>
            <a:ext cx="12156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39A6DE"/>
                </a:solidFill>
              </a:rPr>
              <a:t>Gracias</a:t>
            </a:r>
            <a:endParaRPr sz="2000" b="1">
              <a:solidFill>
                <a:srgbClr val="39A6D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5420" y="271298"/>
            <a:ext cx="1041607" cy="416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4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7020540" y="153350"/>
            <a:ext cx="803937" cy="5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7118" y="208673"/>
            <a:ext cx="1022847" cy="37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/>
        </p:nvSpPr>
        <p:spPr>
          <a:xfrm>
            <a:off x="-63100" y="549050"/>
            <a:ext cx="5835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600" b="1">
                <a:solidFill>
                  <a:srgbClr val="39A6DE"/>
                </a:solidFill>
              </a:rPr>
              <a:t>Aprendizaje Basado en Proyectos</a:t>
            </a:r>
            <a:endParaRPr sz="2600" b="1">
              <a:solidFill>
                <a:srgbClr val="39A6DE"/>
              </a:solidFill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6066575" y="1018650"/>
            <a:ext cx="2806200" cy="372000"/>
          </a:xfrm>
          <a:prstGeom prst="rect">
            <a:avLst/>
          </a:prstGeom>
          <a:solidFill>
            <a:srgbClr val="39A6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MOTIVACIÓN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6066575" y="1352225"/>
            <a:ext cx="2806200" cy="372000"/>
          </a:xfrm>
          <a:prstGeom prst="rect">
            <a:avLst/>
          </a:prstGeom>
          <a:solidFill>
            <a:srgbClr val="39A6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TRABAJO EN EQUIPO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19" name="Google Shape;119;p24"/>
          <p:cNvSpPr txBox="1"/>
          <p:nvPr/>
        </p:nvSpPr>
        <p:spPr>
          <a:xfrm>
            <a:off x="6066575" y="1721350"/>
            <a:ext cx="2806200" cy="484200"/>
          </a:xfrm>
          <a:prstGeom prst="rect">
            <a:avLst/>
          </a:prstGeom>
          <a:solidFill>
            <a:srgbClr val="39A6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TRANSVERSALIDAD DE CONTENIDOS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20" name="Google Shape;120;p24"/>
          <p:cNvSpPr txBox="1"/>
          <p:nvPr/>
        </p:nvSpPr>
        <p:spPr>
          <a:xfrm>
            <a:off x="6066577" y="2191763"/>
            <a:ext cx="2806200" cy="372000"/>
          </a:xfrm>
          <a:prstGeom prst="rect">
            <a:avLst/>
          </a:prstGeom>
          <a:solidFill>
            <a:srgbClr val="39A6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INTERCAMBIO DE IDEAS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21" name="Google Shape;121;p24"/>
          <p:cNvSpPr txBox="1"/>
          <p:nvPr/>
        </p:nvSpPr>
        <p:spPr>
          <a:xfrm>
            <a:off x="6066575" y="2536250"/>
            <a:ext cx="2806200" cy="372000"/>
          </a:xfrm>
          <a:prstGeom prst="rect">
            <a:avLst/>
          </a:prstGeom>
          <a:solidFill>
            <a:srgbClr val="39A6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APRENDER A APRENDER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6066575" y="2908250"/>
            <a:ext cx="2806200" cy="459900"/>
          </a:xfrm>
          <a:prstGeom prst="rect">
            <a:avLst/>
          </a:prstGeom>
          <a:solidFill>
            <a:srgbClr val="39A6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SENTIDO DE LA INICIATIVA Y ESPÍRITU EMPRENDEDOR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6066575" y="3364900"/>
            <a:ext cx="2806200" cy="372000"/>
          </a:xfrm>
          <a:prstGeom prst="rect">
            <a:avLst/>
          </a:prstGeom>
          <a:solidFill>
            <a:srgbClr val="39A6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DISCIPLINAS CTIM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24" name="Google Shape;124;p24"/>
          <p:cNvSpPr txBox="1"/>
          <p:nvPr/>
        </p:nvSpPr>
        <p:spPr>
          <a:xfrm>
            <a:off x="6066575" y="3712500"/>
            <a:ext cx="2806200" cy="372000"/>
          </a:xfrm>
          <a:prstGeom prst="rect">
            <a:avLst/>
          </a:prstGeom>
          <a:solidFill>
            <a:srgbClr val="39A6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REDACCIÓN Y ORATORIA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6066575" y="4084500"/>
            <a:ext cx="2806200" cy="372000"/>
          </a:xfrm>
          <a:prstGeom prst="rect">
            <a:avLst/>
          </a:prstGeom>
          <a:solidFill>
            <a:srgbClr val="39A6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COORDINACIÓN DE EQUIPO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6066575" y="4456500"/>
            <a:ext cx="2806200" cy="534600"/>
          </a:xfrm>
          <a:prstGeom prst="rect">
            <a:avLst/>
          </a:prstGeom>
          <a:solidFill>
            <a:srgbClr val="39A6DE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73763"/>
                </a:solidFill>
              </a:rPr>
              <a:t>PENSAMIENTO CRÍTICO Y AUTOEVALUACIÓN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231575" y="1191950"/>
            <a:ext cx="5835000" cy="3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Propuesta Reto y Detección de Ideas Previas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Formación de Equipos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Objetivo Principal. Misión Primaria/Secundaria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Organización y Planificación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Búsqueda y Recopilación de Información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Contraste de ideas y puesta en común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Desarrollo y ejecución del Producto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Presentación del Proyecto (PDR,PDR,PLR)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Prueba Práctica. Lanzamiento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Evaluación y Análisis de Resultados</a:t>
            </a:r>
            <a:endParaRPr>
              <a:solidFill>
                <a:srgbClr val="39A6D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860024" y="690975"/>
            <a:ext cx="6384000" cy="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3000" b="1">
                <a:solidFill>
                  <a:srgbClr val="39A6DE"/>
                </a:solidFill>
              </a:rPr>
              <a:t>Competiciones Regionales</a:t>
            </a:r>
            <a:endParaRPr sz="3000" b="1">
              <a:solidFill>
                <a:srgbClr val="39A6DE"/>
              </a:solidFill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6">
            <a:alphaModFix/>
          </a:blip>
          <a:srcRect l="7604"/>
          <a:stretch/>
        </p:blipFill>
        <p:spPr>
          <a:xfrm>
            <a:off x="5619112" y="1966812"/>
            <a:ext cx="3139937" cy="156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8724" y="3911475"/>
            <a:ext cx="6222260" cy="8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700" y="2918031"/>
            <a:ext cx="2294100" cy="43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8700" y="2075538"/>
            <a:ext cx="2534825" cy="78398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0" y="1525775"/>
            <a:ext cx="2294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200" b="1">
                <a:solidFill>
                  <a:srgbClr val="39A6DE"/>
                </a:solidFill>
              </a:rPr>
              <a:t>Galicia</a:t>
            </a:r>
            <a:endParaRPr sz="2200" b="1">
              <a:solidFill>
                <a:srgbClr val="39A6DE"/>
              </a:solidFill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5962962" y="1494625"/>
            <a:ext cx="2294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200" b="1" dirty="0">
                <a:solidFill>
                  <a:srgbClr val="39A6DE"/>
                </a:solidFill>
              </a:rPr>
              <a:t>Navarra</a:t>
            </a:r>
            <a:endParaRPr sz="2200" b="1" dirty="0">
              <a:solidFill>
                <a:srgbClr val="39A6DE"/>
              </a:solidFill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2681194" y="3639243"/>
            <a:ext cx="2294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200" b="1" dirty="0">
                <a:solidFill>
                  <a:srgbClr val="39A6DE"/>
                </a:solidFill>
              </a:rPr>
              <a:t>Aragón</a:t>
            </a:r>
            <a:endParaRPr sz="2200" b="1" dirty="0">
              <a:solidFill>
                <a:srgbClr val="39A6DE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8513" y="2261895"/>
            <a:ext cx="1713672" cy="1312271"/>
          </a:xfrm>
          <a:prstGeom prst="rect">
            <a:avLst/>
          </a:prstGeom>
        </p:spPr>
      </p:pic>
      <p:sp>
        <p:nvSpPr>
          <p:cNvPr id="14" name="Google Shape;141;p25"/>
          <p:cNvSpPr txBox="1"/>
          <p:nvPr/>
        </p:nvSpPr>
        <p:spPr>
          <a:xfrm>
            <a:off x="2963623" y="1502978"/>
            <a:ext cx="22941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2200" b="1" dirty="0" smtClean="0">
                <a:solidFill>
                  <a:srgbClr val="39A6DE"/>
                </a:solidFill>
              </a:rPr>
              <a:t>Castilla-La Mancha</a:t>
            </a:r>
            <a:endParaRPr sz="2200" b="1" dirty="0">
              <a:solidFill>
                <a:srgbClr val="39A6D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1446675" y="218900"/>
            <a:ext cx="52959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9A6DE"/>
                </a:solidFill>
              </a:rPr>
              <a:t>Calendario CanSat</a:t>
            </a:r>
            <a:endParaRPr sz="3000" b="1">
              <a:solidFill>
                <a:srgbClr val="39A6D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39A6DE"/>
              </a:solidFill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7200" y="897850"/>
            <a:ext cx="6390149" cy="395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1446675" y="218900"/>
            <a:ext cx="52959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9A6DE"/>
                </a:solidFill>
              </a:rPr>
              <a:t>Calendario CanSat</a:t>
            </a:r>
            <a:endParaRPr sz="3000" b="1">
              <a:solidFill>
                <a:srgbClr val="39A6D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39A6DE"/>
              </a:solidFill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333375" y="1133475"/>
            <a:ext cx="4200600" cy="3000000"/>
          </a:xfrm>
          <a:prstGeom prst="rect">
            <a:avLst/>
          </a:prstGeom>
          <a:noFill/>
          <a:ln w="381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39A6DE"/>
                </a:solidFill>
              </a:rPr>
              <a:t>INFORME PRELIMINAR DE DISEÑO (PDR)</a:t>
            </a:r>
            <a:endParaRPr b="1">
              <a:solidFill>
                <a:srgbClr val="39A6DE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39A6DE"/>
              </a:buClr>
              <a:buSzPts val="1400"/>
              <a:buFont typeface="Times New Roman"/>
              <a:buChar char="●"/>
            </a:pPr>
            <a:r>
              <a:rPr lang="es">
                <a:solidFill>
                  <a:srgbClr val="39A6DE"/>
                </a:solidFill>
              </a:rPr>
              <a:t>Presentación del equipo y reparto de tareas.</a:t>
            </a:r>
            <a:endParaRPr>
              <a:solidFill>
                <a:srgbClr val="39A6DE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1400"/>
              <a:buChar char="●"/>
            </a:pPr>
            <a:r>
              <a:rPr lang="es">
                <a:solidFill>
                  <a:srgbClr val="39A6DE"/>
                </a:solidFill>
              </a:rPr>
              <a:t>Evaluación previa del sistema </a:t>
            </a:r>
            <a:endParaRPr>
              <a:solidFill>
                <a:srgbClr val="39A6DE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1400"/>
              <a:buChar char="●"/>
            </a:pPr>
            <a:r>
              <a:rPr lang="es">
                <a:solidFill>
                  <a:srgbClr val="39A6DE"/>
                </a:solidFill>
              </a:rPr>
              <a:t>Siempre antes del inicio del trabajo de diseño detallado </a:t>
            </a:r>
            <a:endParaRPr>
              <a:solidFill>
                <a:srgbClr val="39A6DE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1400"/>
              <a:buFont typeface="Times New Roman"/>
              <a:buChar char="●"/>
            </a:pPr>
            <a:r>
              <a:rPr lang="es">
                <a:solidFill>
                  <a:srgbClr val="39A6DE"/>
                </a:solidFill>
              </a:rPr>
              <a:t>Hardware, software y demás sistemas de forma general, con el fin de garantizar que el planteamiento del sistema sea correcto y esté de acuerdo con los requisitos, dentro del presupuesto y del calendario.</a:t>
            </a:r>
            <a:endParaRPr>
              <a:solidFill>
                <a:srgbClr val="39A6D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700"/>
              </a:spcAft>
              <a:buNone/>
            </a:pP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581525" y="1133475"/>
            <a:ext cx="4200600" cy="3000000"/>
          </a:xfrm>
          <a:prstGeom prst="rect">
            <a:avLst/>
          </a:prstGeom>
          <a:noFill/>
          <a:ln w="381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39A6DE"/>
                </a:solidFill>
              </a:rPr>
              <a:t>INFORME CRÍTICO DEL DISEÑO (CDR)</a:t>
            </a:r>
            <a:endParaRPr b="1">
              <a:solidFill>
                <a:srgbClr val="39A6DE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39A6DE"/>
              </a:buClr>
              <a:buSzPts val="1400"/>
              <a:buChar char="●"/>
            </a:pPr>
            <a:r>
              <a:rPr lang="es">
                <a:solidFill>
                  <a:srgbClr val="39A6DE"/>
                </a:solidFill>
              </a:rPr>
              <a:t>Documento técnico que garantiza que el diseño reúne los requisitos de ejecución establecidos, teniendo en cuenta todas las restricciones del sistema.</a:t>
            </a:r>
            <a:endParaRPr>
              <a:solidFill>
                <a:srgbClr val="39A6DE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1400"/>
              <a:buChar char="●"/>
            </a:pPr>
            <a:r>
              <a:rPr lang="es">
                <a:solidFill>
                  <a:srgbClr val="39A6DE"/>
                </a:solidFill>
              </a:rPr>
              <a:t>Especificaciones de diseño necesarias para cumplir la misión primaria y secundaria.</a:t>
            </a:r>
            <a:endParaRPr>
              <a:solidFill>
                <a:srgbClr val="39A6DE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1400"/>
              <a:buChar char="●"/>
            </a:pPr>
            <a:r>
              <a:rPr lang="es">
                <a:solidFill>
                  <a:srgbClr val="39A6DE"/>
                </a:solidFill>
              </a:rPr>
              <a:t>Los resultados de la ejecución de las pruebas</a:t>
            </a:r>
            <a:endParaRPr>
              <a:solidFill>
                <a:srgbClr val="39A6DE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1400"/>
              <a:buChar char="●"/>
            </a:pPr>
            <a:r>
              <a:rPr lang="es">
                <a:solidFill>
                  <a:srgbClr val="39A6DE"/>
                </a:solidFill>
              </a:rPr>
              <a:t>Resumen de las operaciones de la misión</a:t>
            </a:r>
            <a:endParaRPr>
              <a:solidFill>
                <a:srgbClr val="39A6DE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1400"/>
              <a:buChar char="●"/>
            </a:pPr>
            <a:r>
              <a:rPr lang="es">
                <a:solidFill>
                  <a:srgbClr val="39A6DE"/>
                </a:solidFill>
              </a:rPr>
              <a:t>Presupuesto detallado</a:t>
            </a:r>
            <a:endParaRPr>
              <a:solidFill>
                <a:srgbClr val="39A6DE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9A6D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700"/>
              </a:spcAft>
              <a:buNone/>
            </a:pP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4625" y="3801525"/>
            <a:ext cx="1657350" cy="1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7895" y="3724774"/>
            <a:ext cx="1445100" cy="134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1446675" y="218900"/>
            <a:ext cx="52959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9A6DE"/>
                </a:solidFill>
              </a:rPr>
              <a:t>Calendario CanSat</a:t>
            </a:r>
            <a:endParaRPr sz="3000" b="1">
              <a:solidFill>
                <a:srgbClr val="39A6D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39A6DE"/>
              </a:solidFill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663" y="1145638"/>
            <a:ext cx="8448676" cy="28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1446675" y="218900"/>
            <a:ext cx="52959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9A6DE"/>
                </a:solidFill>
              </a:rPr>
              <a:t>Calendario CanSat</a:t>
            </a:r>
            <a:endParaRPr sz="3000" b="1">
              <a:solidFill>
                <a:srgbClr val="39A6D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39A6DE"/>
              </a:solidFill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400" y="1747569"/>
            <a:ext cx="7913749" cy="1840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75" y="127363"/>
            <a:ext cx="1355700" cy="4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l="19131" t="9835" r="19390" b="9682"/>
          <a:stretch/>
        </p:blipFill>
        <p:spPr>
          <a:xfrm>
            <a:off x="6705600" y="127372"/>
            <a:ext cx="966951" cy="6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0975" y="218890"/>
            <a:ext cx="1264674" cy="45996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1446675" y="218900"/>
            <a:ext cx="52959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39A6DE"/>
                </a:solidFill>
              </a:rPr>
              <a:t>Calendario CanSat</a:t>
            </a:r>
            <a:endParaRPr sz="3000" b="1">
              <a:solidFill>
                <a:srgbClr val="39A6D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39A6DE"/>
              </a:solidFill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524225" y="1048200"/>
            <a:ext cx="6028200" cy="3698700"/>
          </a:xfrm>
          <a:prstGeom prst="rect">
            <a:avLst/>
          </a:prstGeom>
          <a:noFill/>
          <a:ln w="3810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39A6DE"/>
                </a:solidFill>
              </a:rPr>
              <a:t>INFORME DE PRELANZAMIENTO</a:t>
            </a:r>
            <a:r>
              <a:rPr lang="es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just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Descripción completa de la misión: sistema y funcionalidades.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Detalles del prototipo CanSat terminado.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Sistema de aterrizaje terminado y testeado.</a:t>
            </a:r>
            <a:endParaRPr sz="2000">
              <a:solidFill>
                <a:srgbClr val="39A6DE"/>
              </a:solidFill>
            </a:endParaRPr>
          </a:p>
          <a:p>
            <a:pPr marL="457200" lvl="0" indent="-355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2000"/>
              <a:buChar char="●"/>
            </a:pPr>
            <a:r>
              <a:rPr lang="es" sz="2000">
                <a:solidFill>
                  <a:srgbClr val="39A6DE"/>
                </a:solidFill>
              </a:rPr>
              <a:t>Este será el documento principal que se entregará a los miembros del jurado durante la campaña de lanzamiento nacional.</a:t>
            </a:r>
            <a:endParaRPr sz="2000">
              <a:solidFill>
                <a:srgbClr val="39A6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4560" y="3625875"/>
            <a:ext cx="1121000" cy="112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A5B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A5B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Presentación en pantalla (16:9)</PresentationFormat>
  <Paragraphs>84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Roboto</vt:lpstr>
      <vt:lpstr>Arial</vt:lpstr>
      <vt:lpstr>Times New Roman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Windows User</cp:lastModifiedBy>
  <cp:revision>1</cp:revision>
  <dcterms:modified xsi:type="dcterms:W3CDTF">2019-12-14T14:34:51Z</dcterms:modified>
</cp:coreProperties>
</file>